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96" r:id="rId24"/>
    <p:sldId id="30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 snapToObjects="1">
      <p:cViewPr varScale="1">
        <p:scale>
          <a:sx n="83" d="100"/>
          <a:sy n="83" d="100"/>
        </p:scale>
        <p:origin x="137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626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49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ddd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ddd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ddd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ddd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ddd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ddd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ddd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ddd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ddd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ddd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ddd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ddd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ddd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1412776"/>
            <a:ext cx="8643998" cy="1440160"/>
          </a:xfrm>
        </p:spPr>
        <p:txBody>
          <a:bodyPr/>
          <a:lstStyle/>
          <a:p>
            <a:pPr marL="265113" indent="-265113"/>
            <a:r>
              <a:rPr lang="hu-HU" dirty="0"/>
              <a:t>"Digitális világ – </a:t>
            </a:r>
            <a:br>
              <a:rPr lang="hu-HU" dirty="0"/>
            </a:br>
            <a:r>
              <a:rPr lang="hu-HU" dirty="0"/>
              <a:t>ifjaktól az örök ifjakig„</a:t>
            </a:r>
            <a:br>
              <a:rPr lang="hu-HU" dirty="0"/>
            </a:br>
            <a:br>
              <a:rPr lang="hu-HU" dirty="0"/>
            </a:br>
            <a:r>
              <a:rPr lang="hu-HU" dirty="0"/>
              <a:t>2. rész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00034" y="5157192"/>
            <a:ext cx="4648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GINOP-3.3.3-17-2019-00136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85728"/>
            <a:ext cx="8247860" cy="926976"/>
          </a:xfrm>
        </p:spPr>
        <p:txBody>
          <a:bodyPr/>
          <a:lstStyle/>
          <a:p>
            <a:r>
              <a:rPr lang="hu-HU" sz="3200" dirty="0"/>
              <a:t>Postafiók létrehozása</a:t>
            </a:r>
          </a:p>
        </p:txBody>
      </p:sp>
      <p:pic>
        <p:nvPicPr>
          <p:cNvPr id="11" name="Kép 10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000" y="5090239"/>
            <a:ext cx="2520000" cy="176776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42844" y="1285860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postafiók létrehozásához </a:t>
            </a:r>
            <a:r>
              <a:rPr lang="hu-HU" sz="2400" b="1" dirty="0"/>
              <a:t>regisztrálnunk</a:t>
            </a:r>
            <a:r>
              <a:rPr lang="hu-HU" sz="2400" dirty="0"/>
              <a:t> kell a szolgáltatónál, ehhez ki kell töltenünk egy űrlapot.</a:t>
            </a:r>
          </a:p>
        </p:txBody>
      </p:sp>
      <p:pic>
        <p:nvPicPr>
          <p:cNvPr id="8" name="Kép 7" descr="freemail0.png"/>
          <p:cNvPicPr>
            <a:picLocks noChangeAspect="1"/>
          </p:cNvPicPr>
          <p:nvPr/>
        </p:nvPicPr>
        <p:blipFill>
          <a:blip r:embed="rId5"/>
          <a:srcRect l="10937" t="27778" r="64063" b="20833"/>
          <a:stretch>
            <a:fillRect/>
          </a:stretch>
        </p:blipFill>
        <p:spPr>
          <a:xfrm>
            <a:off x="285720" y="2643182"/>
            <a:ext cx="2286016" cy="2643206"/>
          </a:xfrm>
          <a:prstGeom prst="rect">
            <a:avLst/>
          </a:prstGeom>
        </p:spPr>
      </p:pic>
      <p:pic>
        <p:nvPicPr>
          <p:cNvPr id="9" name="Kép 8" descr="google0.png"/>
          <p:cNvPicPr>
            <a:picLocks noChangeAspect="1"/>
          </p:cNvPicPr>
          <p:nvPr/>
        </p:nvPicPr>
        <p:blipFill>
          <a:blip r:embed="rId6"/>
          <a:srcRect l="3906" t="24489" r="53906" b="11111"/>
          <a:stretch>
            <a:fillRect/>
          </a:stretch>
        </p:blipFill>
        <p:spPr>
          <a:xfrm>
            <a:off x="3000364" y="2357430"/>
            <a:ext cx="3857652" cy="3312407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1428728" y="4286256"/>
            <a:ext cx="1071570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3214678" y="5000636"/>
            <a:ext cx="1428760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1571604" y="607220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FF0000"/>
                </a:solidFill>
              </a:rPr>
              <a:t>Regisztráció</a:t>
            </a:r>
          </a:p>
        </p:txBody>
      </p:sp>
      <p:cxnSp>
        <p:nvCxnSpPr>
          <p:cNvPr id="15" name="Egyenes összekötő nyíllal 14"/>
          <p:cNvCxnSpPr/>
          <p:nvPr/>
        </p:nvCxnSpPr>
        <p:spPr>
          <a:xfrm rot="16200000" flipV="1">
            <a:off x="1928794" y="5214950"/>
            <a:ext cx="1214446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rot="5400000" flipH="1" flipV="1">
            <a:off x="3161131" y="5723385"/>
            <a:ext cx="392846" cy="2857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 descr="freemail1.png"/>
          <p:cNvPicPr>
            <a:picLocks noChangeAspect="1"/>
          </p:cNvPicPr>
          <p:nvPr/>
        </p:nvPicPr>
        <p:blipFill>
          <a:blip r:embed="rId4"/>
          <a:srcRect l="9375" t="18055" r="50781" b="22918"/>
          <a:stretch>
            <a:fillRect/>
          </a:stretch>
        </p:blipFill>
        <p:spPr>
          <a:xfrm>
            <a:off x="3857620" y="2116857"/>
            <a:ext cx="3643338" cy="3036052"/>
          </a:xfrm>
          <a:prstGeom prst="rect">
            <a:avLst/>
          </a:prstGeom>
        </p:spPr>
      </p:pic>
      <p:pic>
        <p:nvPicPr>
          <p:cNvPr id="17" name="Kép 16" descr="google1.png"/>
          <p:cNvPicPr>
            <a:picLocks noChangeAspect="1"/>
          </p:cNvPicPr>
          <p:nvPr/>
        </p:nvPicPr>
        <p:blipFill>
          <a:blip r:embed="rId5"/>
          <a:srcRect l="18750" t="11077" r="45312" b="17702"/>
          <a:stretch>
            <a:fillRect/>
          </a:stretch>
        </p:blipFill>
        <p:spPr>
          <a:xfrm>
            <a:off x="366682" y="2116859"/>
            <a:ext cx="3286148" cy="366322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85728"/>
            <a:ext cx="8247860" cy="926976"/>
          </a:xfrm>
        </p:spPr>
        <p:txBody>
          <a:bodyPr/>
          <a:lstStyle/>
          <a:p>
            <a:r>
              <a:rPr lang="hu-HU" sz="3200" dirty="0"/>
              <a:t>Postafiók létrehozása</a:t>
            </a:r>
          </a:p>
        </p:txBody>
      </p:sp>
      <p:pic>
        <p:nvPicPr>
          <p:cNvPr id="11" name="Kép 10" descr="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000" y="5090239"/>
            <a:ext cx="2520000" cy="176776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42844" y="1285860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regisztrációhoz meg kell adnunk egy </a:t>
            </a:r>
            <a:r>
              <a:rPr lang="hu-HU" sz="2400" b="1" dirty="0"/>
              <a:t>felhasználónevet</a:t>
            </a:r>
            <a:r>
              <a:rPr lang="hu-HU" sz="2400" dirty="0"/>
              <a:t>, amely egyben az e-mail címünk eleje lesz, illetve egy </a:t>
            </a:r>
            <a:r>
              <a:rPr lang="hu-HU" sz="2400" b="1" dirty="0"/>
              <a:t>jelszót</a:t>
            </a:r>
            <a:r>
              <a:rPr lang="hu-HU" sz="2400" dirty="0"/>
              <a:t>.</a:t>
            </a:r>
          </a:p>
        </p:txBody>
      </p:sp>
      <p:sp>
        <p:nvSpPr>
          <p:cNvPr id="10" name="Téglalap 9"/>
          <p:cNvSpPr/>
          <p:nvPr/>
        </p:nvSpPr>
        <p:spPr>
          <a:xfrm>
            <a:off x="714348" y="3857627"/>
            <a:ext cx="2786082" cy="5715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3857620" y="3357561"/>
            <a:ext cx="3786214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3766480" y="578007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FF0000"/>
                </a:solidFill>
              </a:rPr>
              <a:t>Felhasználónév</a:t>
            </a:r>
          </a:p>
        </p:txBody>
      </p:sp>
      <p:cxnSp>
        <p:nvCxnSpPr>
          <p:cNvPr id="15" name="Egyenes összekötő nyíllal 14"/>
          <p:cNvCxnSpPr/>
          <p:nvPr/>
        </p:nvCxnSpPr>
        <p:spPr>
          <a:xfrm rot="16200000" flipV="1">
            <a:off x="3084962" y="4844598"/>
            <a:ext cx="1331002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rot="5400000" flipH="1" flipV="1">
            <a:off x="5789635" y="4354506"/>
            <a:ext cx="1779575" cy="10715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 18"/>
          <p:cNvSpPr/>
          <p:nvPr/>
        </p:nvSpPr>
        <p:spPr>
          <a:xfrm>
            <a:off x="714348" y="4518736"/>
            <a:ext cx="2786082" cy="63417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3857620" y="3911512"/>
            <a:ext cx="2000264" cy="117872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908960" y="578007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B050"/>
                </a:solidFill>
              </a:rPr>
              <a:t>Jelszó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 rot="16200000" flipV="1">
            <a:off x="1687160" y="5528022"/>
            <a:ext cx="626144" cy="14287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V="1">
            <a:off x="2500298" y="5152909"/>
            <a:ext cx="1500198" cy="75962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85728"/>
            <a:ext cx="8247860" cy="926976"/>
          </a:xfrm>
        </p:spPr>
        <p:txBody>
          <a:bodyPr/>
          <a:lstStyle/>
          <a:p>
            <a:r>
              <a:rPr lang="hu-HU" sz="3200" dirty="0"/>
              <a:t>Postafiók létrehozása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42844" y="1285860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regisztráció során meg kell adnunk még néhány </a:t>
            </a:r>
            <a:r>
              <a:rPr lang="hu-HU" sz="2400" b="1" dirty="0"/>
              <a:t>személyes adatot </a:t>
            </a:r>
            <a:r>
              <a:rPr lang="hu-HU" sz="2400" dirty="0"/>
              <a:t>is pl. név, születési idő, nem, érdeklődési kör, stb. Az űrlap kitöltése után el kell fogadnunk még a </a:t>
            </a:r>
            <a:r>
              <a:rPr lang="hu-HU" sz="2400" b="1" dirty="0"/>
              <a:t>szerződési feltételeket</a:t>
            </a:r>
            <a:r>
              <a:rPr lang="hu-HU" sz="2400" dirty="0"/>
              <a:t>, és ezek után beléphetünk az e-mail fiókunkba.</a:t>
            </a:r>
          </a:p>
        </p:txBody>
      </p:sp>
      <p:pic>
        <p:nvPicPr>
          <p:cNvPr id="21" name="Kép 20" descr="freemail4.png"/>
          <p:cNvPicPr>
            <a:picLocks noChangeAspect="1"/>
          </p:cNvPicPr>
          <p:nvPr/>
        </p:nvPicPr>
        <p:blipFill>
          <a:blip r:embed="rId4"/>
          <a:srcRect t="26389" b="26389"/>
          <a:stretch>
            <a:fillRect/>
          </a:stretch>
        </p:blipFill>
        <p:spPr>
          <a:xfrm>
            <a:off x="0" y="2855520"/>
            <a:ext cx="9144000" cy="2428892"/>
          </a:xfrm>
          <a:prstGeom prst="rect">
            <a:avLst/>
          </a:prstGeom>
        </p:spPr>
      </p:pic>
      <p:pic>
        <p:nvPicPr>
          <p:cNvPr id="11" name="Kép 10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000" y="5090239"/>
            <a:ext cx="2520000" cy="176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85728"/>
            <a:ext cx="8247860" cy="926976"/>
          </a:xfrm>
        </p:spPr>
        <p:txBody>
          <a:bodyPr/>
          <a:lstStyle/>
          <a:p>
            <a:r>
              <a:rPr lang="hu-HU" sz="3200" dirty="0"/>
              <a:t>Az e-mail cím felépítése</a:t>
            </a:r>
          </a:p>
        </p:txBody>
      </p:sp>
      <p:pic>
        <p:nvPicPr>
          <p:cNvPr id="11" name="Kép 10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000" y="5090239"/>
            <a:ext cx="2520000" cy="176776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42844" y="2000240"/>
            <a:ext cx="878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>
                <a:solidFill>
                  <a:srgbClr val="FF0000"/>
                </a:solidFill>
              </a:rPr>
              <a:t>név</a:t>
            </a:r>
            <a:r>
              <a:rPr lang="hu-HU" sz="4400" dirty="0">
                <a:solidFill>
                  <a:srgbClr val="002060"/>
                </a:solidFill>
              </a:rPr>
              <a:t>@</a:t>
            </a:r>
            <a:r>
              <a:rPr lang="hu-HU" sz="4400" dirty="0">
                <a:solidFill>
                  <a:srgbClr val="00B050"/>
                </a:solidFill>
              </a:rPr>
              <a:t>kiszolgáló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467544" y="3214686"/>
            <a:ext cx="2747134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felhasználónév</a:t>
            </a:r>
          </a:p>
          <a:p>
            <a:pPr algn="ctr"/>
            <a:r>
              <a:rPr lang="hu-HU" sz="2400" dirty="0"/>
              <a:t>vagy</a:t>
            </a:r>
          </a:p>
          <a:p>
            <a:pPr algn="ctr"/>
            <a:r>
              <a:rPr lang="hu-HU" sz="2400" dirty="0"/>
              <a:t>postafiók azonosító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4929190" y="3357562"/>
            <a:ext cx="2747134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A levelezőrendszer</a:t>
            </a:r>
          </a:p>
          <a:p>
            <a:pPr algn="ctr"/>
            <a:r>
              <a:rPr lang="hu-HU" sz="2400" dirty="0"/>
              <a:t>címe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2786050" y="4786322"/>
            <a:ext cx="2747134" cy="156966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kötelező elválasztójel</a:t>
            </a:r>
          </a:p>
          <a:p>
            <a:pPr algn="ctr"/>
            <a:r>
              <a:rPr lang="hu-HU" sz="2400" dirty="0"/>
              <a:t>(kukac)</a:t>
            </a:r>
          </a:p>
          <a:p>
            <a:pPr algn="ctr"/>
            <a:r>
              <a:rPr lang="hu-HU" sz="2400" dirty="0" err="1"/>
              <a:t>AltGr</a:t>
            </a:r>
            <a:r>
              <a:rPr lang="hu-HU" sz="2400" dirty="0"/>
              <a:t> + V</a:t>
            </a:r>
          </a:p>
        </p:txBody>
      </p:sp>
      <p:cxnSp>
        <p:nvCxnSpPr>
          <p:cNvPr id="28" name="Egyenes összekötő nyíllal 27"/>
          <p:cNvCxnSpPr/>
          <p:nvPr/>
        </p:nvCxnSpPr>
        <p:spPr>
          <a:xfrm flipV="1">
            <a:off x="1785918" y="2643182"/>
            <a:ext cx="1214446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rot="16200000" flipV="1">
            <a:off x="3005306" y="3693434"/>
            <a:ext cx="1990385" cy="14287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rot="16200000" flipV="1">
            <a:off x="5710246" y="2790820"/>
            <a:ext cx="723904" cy="42862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47860" cy="926976"/>
          </a:xfrm>
        </p:spPr>
        <p:txBody>
          <a:bodyPr/>
          <a:lstStyle/>
          <a:p>
            <a:r>
              <a:rPr lang="hu-HU" sz="3200" dirty="0"/>
              <a:t>A levelezőrendszer szolgáltatásai</a:t>
            </a:r>
          </a:p>
        </p:txBody>
      </p:sp>
      <p:pic>
        <p:nvPicPr>
          <p:cNvPr id="11" name="Kép 10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000" y="5090239"/>
            <a:ext cx="2520000" cy="1767761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467544" y="1571612"/>
            <a:ext cx="5961844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dirty="0"/>
              <a:t>Levelek kezelése:</a:t>
            </a:r>
          </a:p>
          <a:p>
            <a:pPr marL="722313" indent="-366713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/>
              <a:t>levél olvasása</a:t>
            </a:r>
          </a:p>
          <a:p>
            <a:pPr marL="722313" indent="-366713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/>
              <a:t>levél nyomtatása</a:t>
            </a:r>
          </a:p>
          <a:p>
            <a:pPr marL="722313" indent="-366713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/>
              <a:t>válasz a levélre</a:t>
            </a:r>
          </a:p>
          <a:p>
            <a:pPr marL="722313" indent="-366713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/>
              <a:t>levél továbbítása</a:t>
            </a:r>
          </a:p>
          <a:p>
            <a:pPr marL="722313" indent="-366713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/>
              <a:t>mellékletek megnézése, letöltése</a:t>
            </a:r>
          </a:p>
          <a:p>
            <a:pPr marL="722313" indent="-366713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/>
              <a:t>kategóriák megjelenítése</a:t>
            </a:r>
          </a:p>
          <a:p>
            <a:pPr marL="722313" indent="-366713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/>
              <a:t>levél megjelölése</a:t>
            </a:r>
          </a:p>
          <a:p>
            <a:pPr marL="722313" indent="-366713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/>
              <a:t>keresés a levélben</a:t>
            </a:r>
          </a:p>
          <a:p>
            <a:pPr marL="722313" indent="-366713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/>
              <a:t>levél törlése</a:t>
            </a:r>
          </a:p>
          <a:p>
            <a:pPr marL="722313" indent="-366713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/>
              <a:t>levél átmásolása másik mappába</a:t>
            </a:r>
          </a:p>
        </p:txBody>
      </p:sp>
      <p:pic>
        <p:nvPicPr>
          <p:cNvPr id="13" name="Kép 12" descr="emai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36846">
            <a:off x="6000760" y="2143116"/>
            <a:ext cx="2286016" cy="21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47860" cy="926976"/>
          </a:xfrm>
        </p:spPr>
        <p:txBody>
          <a:bodyPr/>
          <a:lstStyle/>
          <a:p>
            <a:r>
              <a:rPr lang="hu-HU" sz="3200" dirty="0"/>
              <a:t>A levelezőrendszer </a:t>
            </a:r>
            <a:br>
              <a:rPr lang="hu-HU" sz="3200" dirty="0"/>
            </a:br>
            <a:r>
              <a:rPr lang="hu-HU" sz="3200" dirty="0"/>
              <a:t>további szolgáltatásai</a:t>
            </a:r>
          </a:p>
        </p:txBody>
      </p:sp>
      <p:pic>
        <p:nvPicPr>
          <p:cNvPr id="11" name="Kép 10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000" y="5090239"/>
            <a:ext cx="2520000" cy="1767761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467544" y="1571612"/>
            <a:ext cx="59618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/>
              <a:t>helyesírás ellenőrzése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/>
              <a:t>fájl csatolása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/>
              <a:t>fontosság megadása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/>
              <a:t>visszaigazolás kérése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/>
              <a:t>címlista kezelése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/>
              <a:t>automatikus aláírás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/>
              <a:t>piszkozat készítése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/>
              <a:t>irattartók kezelése</a:t>
            </a:r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/>
              <a:t>szűrési szabályok</a:t>
            </a:r>
          </a:p>
        </p:txBody>
      </p:sp>
      <p:pic>
        <p:nvPicPr>
          <p:cNvPr id="5" name="Kép 4" descr="kép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34471">
            <a:off x="4717166" y="2024150"/>
            <a:ext cx="3424445" cy="24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47860" cy="926976"/>
          </a:xfrm>
        </p:spPr>
        <p:txBody>
          <a:bodyPr/>
          <a:lstStyle/>
          <a:p>
            <a:r>
              <a:rPr lang="hu-HU" sz="3200" dirty="0"/>
              <a:t>levélírás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85720" y="128586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dirty="0"/>
              <a:t>Új levél írásakor kötelezően meg kell adni a </a:t>
            </a:r>
            <a:r>
              <a:rPr lang="hu-HU" sz="2400" b="1" dirty="0">
                <a:solidFill>
                  <a:srgbClr val="FF0000"/>
                </a:solidFill>
              </a:rPr>
              <a:t>címzett e-mail címét </a:t>
            </a:r>
            <a:r>
              <a:rPr lang="hu-HU" sz="2400" dirty="0"/>
              <a:t>és illik megadni a </a:t>
            </a:r>
            <a:r>
              <a:rPr lang="hu-HU" sz="2400" b="1" dirty="0">
                <a:solidFill>
                  <a:srgbClr val="00B050"/>
                </a:solidFill>
              </a:rPr>
              <a:t>levél tárgyát </a:t>
            </a:r>
            <a:r>
              <a:rPr lang="hu-HU" sz="2400" dirty="0"/>
              <a:t>is.</a:t>
            </a:r>
          </a:p>
        </p:txBody>
      </p:sp>
      <p:pic>
        <p:nvPicPr>
          <p:cNvPr id="7" name="Kép 6" descr="freemail5.png"/>
          <p:cNvPicPr>
            <a:picLocks noChangeAspect="1"/>
          </p:cNvPicPr>
          <p:nvPr/>
        </p:nvPicPr>
        <p:blipFill>
          <a:blip r:embed="rId4"/>
          <a:srcRect t="16666" r="30469" b="6944"/>
          <a:stretch>
            <a:fillRect/>
          </a:stretch>
        </p:blipFill>
        <p:spPr>
          <a:xfrm>
            <a:off x="0" y="2116858"/>
            <a:ext cx="7000892" cy="4502232"/>
          </a:xfrm>
          <a:prstGeom prst="rect">
            <a:avLst/>
          </a:prstGeom>
        </p:spPr>
      </p:pic>
      <p:pic>
        <p:nvPicPr>
          <p:cNvPr id="11" name="Kép 10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000" y="5090239"/>
            <a:ext cx="2520000" cy="1767761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643042" y="4429132"/>
            <a:ext cx="5143536" cy="48577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1643042" y="3643314"/>
            <a:ext cx="5143536" cy="6715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1643042" y="5214950"/>
            <a:ext cx="5357850" cy="124070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0" y="4429132"/>
            <a:ext cx="1500166" cy="185738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 descr="freemail6.png"/>
          <p:cNvPicPr>
            <a:picLocks noChangeAspect="1"/>
          </p:cNvPicPr>
          <p:nvPr/>
        </p:nvPicPr>
        <p:blipFill>
          <a:blip r:embed="rId4"/>
          <a:srcRect t="19767" r="32031" b="5555"/>
          <a:stretch>
            <a:fillRect/>
          </a:stretch>
        </p:blipFill>
        <p:spPr>
          <a:xfrm>
            <a:off x="0" y="3016955"/>
            <a:ext cx="6215074" cy="384104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47860" cy="926976"/>
          </a:xfrm>
        </p:spPr>
        <p:txBody>
          <a:bodyPr/>
          <a:lstStyle/>
          <a:p>
            <a:r>
              <a:rPr lang="hu-HU" sz="3200" dirty="0"/>
              <a:t>Válasz, továbbítás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42844" y="1285860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dirty="0"/>
              <a:t>Lehetőségünk van egy korábban kapott levélre </a:t>
            </a:r>
            <a:r>
              <a:rPr lang="hu-HU" sz="2400" b="1" dirty="0">
                <a:solidFill>
                  <a:srgbClr val="FF0000"/>
                </a:solidFill>
              </a:rPr>
              <a:t>válasz</a:t>
            </a:r>
            <a:r>
              <a:rPr lang="hu-HU" sz="2400" dirty="0"/>
              <a:t>olni, ekkor a levél tárgyát levelezőnk kiegészíti a </a:t>
            </a:r>
            <a:r>
              <a:rPr lang="hu-HU" sz="2400" b="1" dirty="0"/>
              <a:t>Re:</a:t>
            </a:r>
            <a:r>
              <a:rPr lang="hu-HU" sz="2400" dirty="0"/>
              <a:t> szócskával. Ha egy levelet </a:t>
            </a:r>
            <a:r>
              <a:rPr lang="hu-HU" sz="2400" b="1" dirty="0">
                <a:solidFill>
                  <a:srgbClr val="00B050"/>
                </a:solidFill>
              </a:rPr>
              <a:t>továbbít</a:t>
            </a:r>
            <a:r>
              <a:rPr lang="hu-HU" sz="2400" dirty="0"/>
              <a:t>unk, akkor a levél tárgya </a:t>
            </a:r>
            <a:r>
              <a:rPr lang="hu-HU" sz="2400" b="1" dirty="0" err="1"/>
              <a:t>Fw</a:t>
            </a:r>
            <a:r>
              <a:rPr lang="hu-HU" sz="2400" b="1" dirty="0"/>
              <a:t>:</a:t>
            </a:r>
            <a:r>
              <a:rPr lang="hu-HU" sz="2400" dirty="0"/>
              <a:t> kiegészítést kap.</a:t>
            </a:r>
          </a:p>
        </p:txBody>
      </p:sp>
      <p:pic>
        <p:nvPicPr>
          <p:cNvPr id="11" name="Kép 10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000" y="5090239"/>
            <a:ext cx="2520000" cy="1767761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286016" y="3302707"/>
            <a:ext cx="285752" cy="35719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1785950" y="3302707"/>
            <a:ext cx="357190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6338248" y="2781915"/>
            <a:ext cx="2662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továbbított és a válaszlevélben is megjelenik az eredeti levél teljes tartalma, amelyet kiegészíthetünk.</a:t>
            </a:r>
          </a:p>
        </p:txBody>
      </p:sp>
      <p:sp>
        <p:nvSpPr>
          <p:cNvPr id="16" name="Téglalap 15"/>
          <p:cNvSpPr/>
          <p:nvPr/>
        </p:nvSpPr>
        <p:spPr>
          <a:xfrm>
            <a:off x="0" y="4929198"/>
            <a:ext cx="1285852" cy="157163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47860" cy="926976"/>
          </a:xfrm>
        </p:spPr>
        <p:txBody>
          <a:bodyPr/>
          <a:lstStyle/>
          <a:p>
            <a:r>
              <a:rPr lang="hu-HU" sz="3200" dirty="0"/>
              <a:t>csatolmányok</a:t>
            </a:r>
          </a:p>
        </p:txBody>
      </p:sp>
      <p:pic>
        <p:nvPicPr>
          <p:cNvPr id="11" name="Kép 10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000" y="5090239"/>
            <a:ext cx="2520000" cy="1767761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285720" y="1357298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dirty="0"/>
              <a:t>Az e-mailhez csatolhatunk különböző fájlokat, például képet, dokumentumokat, stb. </a:t>
            </a:r>
          </a:p>
        </p:txBody>
      </p:sp>
      <p:pic>
        <p:nvPicPr>
          <p:cNvPr id="5" name="Kép 4" descr="freemail7.png"/>
          <p:cNvPicPr>
            <a:picLocks noChangeAspect="1"/>
          </p:cNvPicPr>
          <p:nvPr/>
        </p:nvPicPr>
        <p:blipFill>
          <a:blip r:embed="rId5"/>
          <a:srcRect t="29167" r="32812" b="13889"/>
          <a:stretch>
            <a:fillRect/>
          </a:stretch>
        </p:blipFill>
        <p:spPr>
          <a:xfrm>
            <a:off x="0" y="2643182"/>
            <a:ext cx="6143636" cy="2928958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428728" y="4000504"/>
            <a:ext cx="1500198" cy="4303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/>
          <a:srcRect r="50781" b="35392"/>
          <a:stretch>
            <a:fillRect/>
          </a:stretch>
        </p:blipFill>
        <p:spPr bwMode="auto">
          <a:xfrm>
            <a:off x="5214942" y="2071678"/>
            <a:ext cx="3500462" cy="258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Jobbra nyíl 7"/>
          <p:cNvSpPr/>
          <p:nvPr/>
        </p:nvSpPr>
        <p:spPr>
          <a:xfrm rot="20994033">
            <a:off x="3068741" y="3608679"/>
            <a:ext cx="2038095" cy="357190"/>
          </a:xfrm>
          <a:prstGeom prst="rightArrow">
            <a:avLst/>
          </a:prstGeom>
          <a:solidFill>
            <a:srgbClr val="FF0000">
              <a:alpha val="25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266018" y="5715016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Csatoláskor ügyelnünk kell a fájl méretére. A túl nagy fájlokat korlátozhatják a szolgáltatók.</a:t>
            </a:r>
          </a:p>
        </p:txBody>
      </p:sp>
      <p:sp>
        <p:nvSpPr>
          <p:cNvPr id="10" name="Téglalap 9"/>
          <p:cNvSpPr/>
          <p:nvPr/>
        </p:nvSpPr>
        <p:spPr>
          <a:xfrm>
            <a:off x="0" y="3714752"/>
            <a:ext cx="1285852" cy="15488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47860" cy="926976"/>
          </a:xfrm>
        </p:spPr>
        <p:txBody>
          <a:bodyPr/>
          <a:lstStyle/>
          <a:p>
            <a:r>
              <a:rPr lang="hu-HU" sz="3200" dirty="0"/>
              <a:t>Levél fogadása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14282" y="1304587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dirty="0"/>
              <a:t>A levelezőprogramokban van egy olyan mappát, amiben a beérkező üzeneteink gyűlnek. A mappa megnyitásakor információt kapunk a beérkezett levelekről. Ebben a feladót, a levél tárgyát, méretét és beérkezésének idejét olvashatjuk el. </a:t>
            </a:r>
          </a:p>
        </p:txBody>
      </p:sp>
      <p:pic>
        <p:nvPicPr>
          <p:cNvPr id="5" name="Kép 4" descr="freemail4.png"/>
          <p:cNvPicPr>
            <a:picLocks noChangeAspect="1"/>
          </p:cNvPicPr>
          <p:nvPr/>
        </p:nvPicPr>
        <p:blipFill>
          <a:blip r:embed="rId4"/>
          <a:srcRect t="26389" b="26389"/>
          <a:stretch>
            <a:fillRect/>
          </a:stretch>
        </p:blipFill>
        <p:spPr>
          <a:xfrm>
            <a:off x="0" y="2855520"/>
            <a:ext cx="9144000" cy="2428892"/>
          </a:xfrm>
          <a:prstGeom prst="rect">
            <a:avLst/>
          </a:prstGeom>
        </p:spPr>
      </p:pic>
      <p:pic>
        <p:nvPicPr>
          <p:cNvPr id="11" name="Kép 10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000" y="5090239"/>
            <a:ext cx="2520000" cy="1767761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14282" y="4071942"/>
            <a:ext cx="1071570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438252" y="4581532"/>
            <a:ext cx="756290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47860" cy="926976"/>
          </a:xfrm>
        </p:spPr>
        <p:txBody>
          <a:bodyPr/>
          <a:lstStyle/>
          <a:p>
            <a:r>
              <a:rPr lang="hu-HU" sz="3200" dirty="0"/>
              <a:t>A tanfolyam tematikája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42844" y="1571612"/>
            <a:ext cx="49292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Aft>
                <a:spcPts val="1200"/>
              </a:spcAft>
              <a:buFont typeface="+mj-lt"/>
              <a:buAutoNum type="arabicParenR"/>
            </a:pPr>
            <a:r>
              <a:rPr lang="hu-HU" sz="2400" dirty="0"/>
              <a:t>Ismerkedés az eszközökkel, alapfunkcióikkal; alkalmazások, programok az eszközökön</a:t>
            </a:r>
          </a:p>
          <a:p>
            <a:pPr marL="358775" indent="-358775">
              <a:spcAft>
                <a:spcPts val="1200"/>
              </a:spcAft>
              <a:buFont typeface="+mj-lt"/>
              <a:buAutoNum type="arabicParenR"/>
            </a:pPr>
            <a:r>
              <a:rPr lang="hu-HU" sz="2400" dirty="0"/>
              <a:t>Internetkapcsolat, weboldalak, hírportálok</a:t>
            </a:r>
          </a:p>
          <a:p>
            <a:pPr marL="358775" indent="-358775">
              <a:spcAft>
                <a:spcPts val="1200"/>
              </a:spcAft>
              <a:buFont typeface="+mj-lt"/>
              <a:buAutoNum type="arabicParenR"/>
            </a:pPr>
            <a:r>
              <a:rPr lang="hu-HU" sz="2400" dirty="0"/>
              <a:t>Internetes keresés (képek, szövegek)</a:t>
            </a:r>
          </a:p>
          <a:p>
            <a:pPr marL="358775" indent="-358775">
              <a:spcAft>
                <a:spcPts val="1200"/>
              </a:spcAft>
              <a:buFont typeface="+mj-lt"/>
              <a:buAutoNum type="arabicParenR"/>
            </a:pPr>
            <a:r>
              <a:rPr lang="hu-HU" sz="2400" dirty="0"/>
              <a:t>On-line térképek keresése, útvonaltervezés</a:t>
            </a:r>
          </a:p>
          <a:p>
            <a:pPr marL="358775" indent="-358775">
              <a:spcAft>
                <a:spcPts val="1200"/>
              </a:spcAft>
              <a:buFont typeface="+mj-lt"/>
              <a:buAutoNum type="arabicParenR"/>
            </a:pPr>
            <a:r>
              <a:rPr lang="hu-HU" sz="2400" dirty="0"/>
              <a:t>On-line videók, filmek keresése</a:t>
            </a:r>
          </a:p>
        </p:txBody>
      </p:sp>
      <p:pic>
        <p:nvPicPr>
          <p:cNvPr id="10" name="Kép 9" descr="kép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5" y="2143116"/>
            <a:ext cx="3960000" cy="2640000"/>
          </a:xfrm>
          <a:prstGeom prst="rect">
            <a:avLst/>
          </a:prstGeom>
        </p:spPr>
      </p:pic>
      <p:pic>
        <p:nvPicPr>
          <p:cNvPr id="11" name="Kép 10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000" y="5125749"/>
            <a:ext cx="2520000" cy="176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47860" cy="784124"/>
          </a:xfrm>
        </p:spPr>
        <p:txBody>
          <a:bodyPr/>
          <a:lstStyle/>
          <a:p>
            <a:r>
              <a:rPr lang="hu-HU" sz="3200" dirty="0"/>
              <a:t>Levelezési listák</a:t>
            </a:r>
          </a:p>
        </p:txBody>
      </p:sp>
      <p:pic>
        <p:nvPicPr>
          <p:cNvPr id="11" name="Kép 10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000" y="5090239"/>
            <a:ext cx="2520000" cy="1767761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214282" y="1571612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dirty="0"/>
              <a:t>A levelezőlisták célja, hogy megkönnyítsék az információcserét egy nagy taglétszámú csoport számára. Segítségükkel a lista címére küldött e-mailünk a levelezőlista minden tagja számára elérhetővé válik. </a:t>
            </a:r>
          </a:p>
        </p:txBody>
      </p:sp>
      <p:pic>
        <p:nvPicPr>
          <p:cNvPr id="6" name="Kép 5" descr="levlista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3357562"/>
            <a:ext cx="5429288" cy="30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47860" cy="784124"/>
          </a:xfrm>
        </p:spPr>
        <p:txBody>
          <a:bodyPr/>
          <a:lstStyle/>
          <a:p>
            <a:r>
              <a:rPr lang="hu-HU" sz="3200" dirty="0"/>
              <a:t>Levelezési listák jellemzői</a:t>
            </a:r>
          </a:p>
        </p:txBody>
      </p:sp>
      <p:pic>
        <p:nvPicPr>
          <p:cNvPr id="11" name="Kép 10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000" y="5090239"/>
            <a:ext cx="2520000" cy="176776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14282" y="1643050"/>
            <a:ext cx="86439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/>
              <a:t>közös e-mail cím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/>
              <a:t>adatbázis, mely legalább a csoporttagok e-mail címeit tartalmazza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/>
              <a:t>feliratkozási lehetőség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/>
              <a:t>adminisztrációs felület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/>
              <a:t>levél archívum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/>
              <a:t>időzített üzenetküldési lehetőség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/>
              <a:t>tagra vonatkozó szabályozási lehetőség</a:t>
            </a:r>
          </a:p>
        </p:txBody>
      </p:sp>
      <p:pic>
        <p:nvPicPr>
          <p:cNvPr id="6" name="Kép 5" descr="levlist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90308">
            <a:off x="1071538" y="5090239"/>
            <a:ext cx="1301750" cy="1555750"/>
          </a:xfrm>
          <a:prstGeom prst="rect">
            <a:avLst/>
          </a:prstGeom>
        </p:spPr>
      </p:pic>
      <p:pic>
        <p:nvPicPr>
          <p:cNvPr id="7" name="Kép 6" descr="levlista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38545">
            <a:off x="4361081" y="514165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47860" cy="784124"/>
          </a:xfrm>
        </p:spPr>
        <p:txBody>
          <a:bodyPr/>
          <a:lstStyle/>
          <a:p>
            <a:r>
              <a:rPr lang="hu-HU" sz="3200" dirty="0"/>
              <a:t>Közösségi oldalak</a:t>
            </a:r>
          </a:p>
        </p:txBody>
      </p:sp>
      <p:pic>
        <p:nvPicPr>
          <p:cNvPr id="11" name="Kép 10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000" y="5090239"/>
            <a:ext cx="2520000" cy="176776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14282" y="1643050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 közösségi oldalak összekötnek barátainkkal, munkatársainkkal,  ismerőseinkkel, vagy azokkal a rokonainkkal, akik messze élnek tőlünk. A közösségi portálokon bejelölhetjük ismerőseinket, láthatjuk azokat a dolgokat, amelyeket megosztanak a közösséggel (bejegyzéseket, képeket, játékokat, cikkeket, híreket, stb.), és reagálhatunk rájuk.</a:t>
            </a:r>
          </a:p>
        </p:txBody>
      </p:sp>
      <p:pic>
        <p:nvPicPr>
          <p:cNvPr id="8" name="Kép 7" descr="kép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4146244"/>
            <a:ext cx="5000660" cy="246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47860" cy="641272"/>
          </a:xfrm>
        </p:spPr>
        <p:txBody>
          <a:bodyPr/>
          <a:lstStyle/>
          <a:p>
            <a:r>
              <a:rPr lang="hu-HU" sz="3200" dirty="0"/>
              <a:t>Közösségi oldalak</a:t>
            </a:r>
          </a:p>
        </p:txBody>
      </p:sp>
      <p:pic>
        <p:nvPicPr>
          <p:cNvPr id="11" name="Kép 10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000" y="5090239"/>
            <a:ext cx="2520000" cy="1767761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285720" y="1928802"/>
            <a:ext cx="8643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err="1"/>
              <a:t>Facebook</a:t>
            </a:r>
            <a:endParaRPr lang="hu-HU" sz="2400" dirty="0"/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err="1"/>
              <a:t>Twitter</a:t>
            </a:r>
            <a:endParaRPr lang="hu-HU" sz="2400" dirty="0"/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err="1"/>
              <a:t>Instagram</a:t>
            </a:r>
            <a:endParaRPr lang="hu-HU" sz="2400" dirty="0"/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err="1"/>
              <a:t>MySpace</a:t>
            </a:r>
            <a:endParaRPr lang="hu-HU" sz="2400" dirty="0"/>
          </a:p>
          <a:p>
            <a:pPr marL="355600" indent="-3556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err="1"/>
              <a:t>LinkedIn</a:t>
            </a:r>
            <a:endParaRPr lang="hu-HU" sz="2400" dirty="0"/>
          </a:p>
        </p:txBody>
      </p:sp>
      <p:pic>
        <p:nvPicPr>
          <p:cNvPr id="6" name="Kép 5" descr="facebook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61883">
            <a:off x="3571868" y="1714488"/>
            <a:ext cx="1440000" cy="1132648"/>
          </a:xfrm>
          <a:prstGeom prst="rect">
            <a:avLst/>
          </a:prstGeom>
        </p:spPr>
      </p:pic>
      <p:pic>
        <p:nvPicPr>
          <p:cNvPr id="8" name="Kép 7" descr="inst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4330">
            <a:off x="6740390" y="1540676"/>
            <a:ext cx="2262190" cy="1266826"/>
          </a:xfrm>
          <a:prstGeom prst="rect">
            <a:avLst/>
          </a:prstGeom>
        </p:spPr>
      </p:pic>
      <p:pic>
        <p:nvPicPr>
          <p:cNvPr id="9" name="Kép 8" descr="linkedi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72744">
            <a:off x="3776891" y="3372703"/>
            <a:ext cx="1898650" cy="1066800"/>
          </a:xfrm>
          <a:prstGeom prst="rect">
            <a:avLst/>
          </a:prstGeom>
        </p:spPr>
      </p:pic>
      <p:pic>
        <p:nvPicPr>
          <p:cNvPr id="10" name="Kép 9" descr="myspac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65963">
            <a:off x="6598969" y="3404096"/>
            <a:ext cx="1663700" cy="1219200"/>
          </a:xfrm>
          <a:prstGeom prst="rect">
            <a:avLst/>
          </a:prstGeom>
        </p:spPr>
      </p:pic>
      <p:pic>
        <p:nvPicPr>
          <p:cNvPr id="12" name="Kép 11" descr="twitte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16976">
            <a:off x="2247900" y="4857760"/>
            <a:ext cx="15494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52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47860" cy="926976"/>
          </a:xfrm>
        </p:spPr>
        <p:txBody>
          <a:bodyPr/>
          <a:lstStyle/>
          <a:p>
            <a:r>
              <a:rPr lang="hu-HU" sz="3200" dirty="0"/>
              <a:t>A tanfolyam tematikája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42844" y="1571612"/>
            <a:ext cx="492922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spcAft>
                <a:spcPts val="1200"/>
              </a:spcAft>
              <a:buFont typeface="+mj-lt"/>
              <a:buAutoNum type="arabicParenR" startAt="6"/>
            </a:pPr>
            <a:r>
              <a:rPr lang="hu-HU" sz="2400" dirty="0"/>
              <a:t>E-mail fiók létrehozása; az elektronikus levelezés alapjai (levél küldése, fogadása) </a:t>
            </a:r>
          </a:p>
          <a:p>
            <a:pPr marL="539750" indent="-539750">
              <a:spcAft>
                <a:spcPts val="1200"/>
              </a:spcAft>
              <a:buFont typeface="+mj-lt"/>
              <a:buAutoNum type="arabicParenR" startAt="6"/>
            </a:pPr>
            <a:r>
              <a:rPr lang="hu-HU" sz="2400" dirty="0"/>
              <a:t>Közösségi média; </a:t>
            </a:r>
            <a:r>
              <a:rPr lang="hu-HU" sz="2400" dirty="0" err="1"/>
              <a:t>Facebook</a:t>
            </a:r>
            <a:r>
              <a:rPr lang="hu-HU" sz="2400" dirty="0"/>
              <a:t> (fiók létrehozása, alapbeállítások)</a:t>
            </a:r>
          </a:p>
          <a:p>
            <a:pPr marL="539750" indent="-539750">
              <a:spcAft>
                <a:spcPts val="1200"/>
              </a:spcAft>
              <a:buFont typeface="+mj-lt"/>
              <a:buAutoNum type="arabicParenR" startAt="6"/>
            </a:pPr>
            <a:r>
              <a:rPr lang="hu-HU" sz="2400" dirty="0"/>
              <a:t>Ügyfélkapu (létrehozása, alapfunkcióinak megismerése); álláskeresés on-line</a:t>
            </a:r>
          </a:p>
          <a:p>
            <a:pPr marL="539750" indent="-539750">
              <a:spcAft>
                <a:spcPts val="1200"/>
              </a:spcAft>
              <a:buFont typeface="+mj-lt"/>
              <a:buAutoNum type="arabicParenR" startAt="6"/>
            </a:pPr>
            <a:r>
              <a:rPr lang="hu-HU" sz="2400" dirty="0"/>
              <a:t>On-line vásárlások</a:t>
            </a:r>
          </a:p>
          <a:p>
            <a:pPr marL="539750" indent="-539750">
              <a:spcAft>
                <a:spcPts val="1200"/>
              </a:spcAft>
              <a:buFont typeface="+mj-lt"/>
              <a:buAutoNum type="arabicParenR" startAt="6"/>
            </a:pPr>
            <a:r>
              <a:rPr lang="hu-HU" sz="2400" dirty="0"/>
              <a:t>Összefoglalás, a felmerülő kérdések megbeszélése</a:t>
            </a:r>
          </a:p>
        </p:txBody>
      </p:sp>
      <p:pic>
        <p:nvPicPr>
          <p:cNvPr id="10" name="Kép 9" descr="kép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5" y="2143116"/>
            <a:ext cx="3960000" cy="2640000"/>
          </a:xfrm>
          <a:prstGeom prst="rect">
            <a:avLst/>
          </a:prstGeom>
        </p:spPr>
      </p:pic>
      <p:pic>
        <p:nvPicPr>
          <p:cNvPr id="11" name="Kép 10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000" y="5090239"/>
            <a:ext cx="2520000" cy="176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47860" cy="926976"/>
          </a:xfrm>
        </p:spPr>
        <p:txBody>
          <a:bodyPr/>
          <a:lstStyle/>
          <a:p>
            <a:r>
              <a:rPr lang="hu-HU" sz="3200" dirty="0"/>
              <a:t>Digitális kapcsolattartás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42844" y="2428868"/>
            <a:ext cx="4786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hu-HU" sz="2400" dirty="0"/>
              <a:t>E-mail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hu-HU" sz="2400" dirty="0"/>
              <a:t>Közösségi oldalak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hu-HU" sz="2400" dirty="0"/>
              <a:t>Azonnali üzenetküldés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hu-HU" sz="2400" dirty="0"/>
              <a:t>Internetes telefon</a:t>
            </a:r>
          </a:p>
        </p:txBody>
      </p:sp>
      <p:pic>
        <p:nvPicPr>
          <p:cNvPr id="11" name="Kép 10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000" y="5090239"/>
            <a:ext cx="2520000" cy="1767761"/>
          </a:xfrm>
          <a:prstGeom prst="rect">
            <a:avLst/>
          </a:prstGeom>
        </p:spPr>
      </p:pic>
      <p:pic>
        <p:nvPicPr>
          <p:cNvPr id="7" name="Kép 6" descr="kép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2143116"/>
            <a:ext cx="3960000" cy="260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47860" cy="926976"/>
          </a:xfrm>
        </p:spPr>
        <p:txBody>
          <a:bodyPr/>
          <a:lstStyle/>
          <a:p>
            <a:r>
              <a:rPr lang="hu-HU" sz="3200" dirty="0"/>
              <a:t>E-mail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57158" y="1500174"/>
            <a:ext cx="721523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dirty="0"/>
              <a:t>Az e-mail olyan rendszer, amelynek segítségével más felhasználók számára leveleket, üzeneteket vagy fájlokat küldhetünk, fogadhatunk.</a:t>
            </a:r>
          </a:p>
          <a:p>
            <a:pPr>
              <a:spcAft>
                <a:spcPts val="1200"/>
              </a:spcAft>
            </a:pPr>
            <a:r>
              <a:rPr lang="hu-HU" sz="2400" dirty="0"/>
              <a:t>Az elektronikus levelek kezeléséhez szükségünk van egy </a:t>
            </a:r>
            <a:r>
              <a:rPr lang="hu-HU" sz="2400" b="1" dirty="0"/>
              <a:t>postafiók</a:t>
            </a:r>
            <a:r>
              <a:rPr lang="hu-HU" sz="2400" dirty="0"/>
              <a:t>ra, ahová a leveleink megérkeznek. A postafiók egy olyan levelezőszerveren van (Mail Server), amely folyamatosan kapcsolódik az Internetre. </a:t>
            </a:r>
          </a:p>
        </p:txBody>
      </p:sp>
      <p:pic>
        <p:nvPicPr>
          <p:cNvPr id="11" name="Kép 10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000" y="5090239"/>
            <a:ext cx="2520000" cy="1767761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57158" y="4500570"/>
            <a:ext cx="607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postafiókba érkezett leveleket a </a:t>
            </a:r>
            <a:r>
              <a:rPr lang="hu-HU" sz="2400" b="1" dirty="0"/>
              <a:t>levelezőprogram</a:t>
            </a:r>
            <a:r>
              <a:rPr lang="hu-HU" sz="2400" dirty="0"/>
              <a:t> segítségével tudjuk elolvasni. Választhatunk web-es felületű (</a:t>
            </a:r>
            <a:r>
              <a:rPr lang="hu-HU" sz="2400" dirty="0" err="1"/>
              <a:t>Gmail</a:t>
            </a:r>
            <a:r>
              <a:rPr lang="hu-HU" sz="2400" dirty="0"/>
              <a:t>, </a:t>
            </a:r>
            <a:r>
              <a:rPr lang="hu-HU" sz="2400" dirty="0" err="1"/>
              <a:t>Freemail</a:t>
            </a:r>
            <a:r>
              <a:rPr lang="hu-HU" sz="2400" dirty="0"/>
              <a:t>, </a:t>
            </a:r>
            <a:r>
              <a:rPr lang="hu-HU" sz="2400" dirty="0" err="1"/>
              <a:t>Citromail</a:t>
            </a:r>
            <a:r>
              <a:rPr lang="hu-HU" sz="2400" dirty="0"/>
              <a:t>), vagy számítógépre telepítet (Outlook Express) levelezőprogramot is.</a:t>
            </a:r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47860" cy="926976"/>
          </a:xfrm>
        </p:spPr>
        <p:txBody>
          <a:bodyPr/>
          <a:lstStyle/>
          <a:p>
            <a:r>
              <a:rPr lang="hu-HU" sz="3200" dirty="0"/>
              <a:t>Az E-mail útja</a:t>
            </a:r>
          </a:p>
        </p:txBody>
      </p:sp>
      <p:pic>
        <p:nvPicPr>
          <p:cNvPr id="11" name="Kép 10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000" y="5090239"/>
            <a:ext cx="2520000" cy="1767761"/>
          </a:xfrm>
          <a:prstGeom prst="rect">
            <a:avLst/>
          </a:prstGeom>
        </p:spPr>
      </p:pic>
      <p:pic>
        <p:nvPicPr>
          <p:cNvPr id="7" name="Kép 6" descr="szgép.png"/>
          <p:cNvPicPr>
            <a:picLocks noChangeAspect="1"/>
          </p:cNvPicPr>
          <p:nvPr/>
        </p:nvPicPr>
        <p:blipFill>
          <a:blip r:embed="rId5"/>
          <a:srcRect l="13740" t="17646" r="25799" b="5524"/>
          <a:stretch>
            <a:fillRect/>
          </a:stretch>
        </p:blipFill>
        <p:spPr>
          <a:xfrm>
            <a:off x="357158" y="1428736"/>
            <a:ext cx="1620000" cy="1546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 descr="szerv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290" y="4572008"/>
            <a:ext cx="1620000" cy="1556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 descr="szerv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4572008"/>
            <a:ext cx="1620000" cy="1556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ép 11" descr="szgép.png"/>
          <p:cNvPicPr>
            <a:picLocks noChangeAspect="1"/>
          </p:cNvPicPr>
          <p:nvPr/>
        </p:nvPicPr>
        <p:blipFill>
          <a:blip r:embed="rId5"/>
          <a:srcRect l="13740" t="17646" r="25799" b="5524"/>
          <a:stretch>
            <a:fillRect/>
          </a:stretch>
        </p:blipFill>
        <p:spPr>
          <a:xfrm>
            <a:off x="6143636" y="1581136"/>
            <a:ext cx="1620000" cy="1546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Kép 12" descr="kép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78" y="2571744"/>
            <a:ext cx="1714512" cy="1714512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0" y="297510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feladó számítógépe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7013537" y="312750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címzett számítógépe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214414" y="6128945"/>
            <a:ext cx="176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feladó levelezőszervere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4929190" y="6128945"/>
            <a:ext cx="176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címzett levelezőszervere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3214678" y="2110079"/>
            <a:ext cx="176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Internet</a:t>
            </a:r>
          </a:p>
        </p:txBody>
      </p:sp>
      <p:cxnSp>
        <p:nvCxnSpPr>
          <p:cNvPr id="20" name="Egyenes összekötő nyíllal 19"/>
          <p:cNvCxnSpPr>
            <a:endCxn id="9" idx="0"/>
          </p:cNvCxnSpPr>
          <p:nvPr/>
        </p:nvCxnSpPr>
        <p:spPr>
          <a:xfrm rot="16200000" flipH="1">
            <a:off x="976488" y="3381206"/>
            <a:ext cx="1714512" cy="6670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V="1">
            <a:off x="2357424" y="4000505"/>
            <a:ext cx="953412" cy="57150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4809958" y="4000505"/>
            <a:ext cx="976488" cy="64294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 rot="5400000" flipH="1" flipV="1">
            <a:off x="5560066" y="3440008"/>
            <a:ext cx="1596908" cy="6670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47860" cy="926976"/>
          </a:xfrm>
        </p:spPr>
        <p:txBody>
          <a:bodyPr/>
          <a:lstStyle/>
          <a:p>
            <a:r>
              <a:rPr lang="hu-HU" sz="3200" dirty="0"/>
              <a:t>Levelező programok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57158" y="1643050"/>
            <a:ext cx="721523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hu-HU" sz="2400" dirty="0"/>
              <a:t>Web-es felületű </a:t>
            </a:r>
          </a:p>
          <a:p>
            <a:pPr marL="719138" lvl="1" indent="-261938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err="1"/>
              <a:t>Gmail</a:t>
            </a:r>
            <a:endParaRPr lang="hu-HU" sz="2400" dirty="0"/>
          </a:p>
          <a:p>
            <a:pPr marL="719138" lvl="1" indent="-261938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err="1"/>
              <a:t>Freemail</a:t>
            </a:r>
            <a:endParaRPr lang="hu-HU" sz="2400" dirty="0"/>
          </a:p>
          <a:p>
            <a:pPr marL="719138" lvl="1" indent="-261938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err="1"/>
              <a:t>Citromail</a:t>
            </a:r>
            <a:endParaRPr lang="hu-HU" sz="2400" dirty="0"/>
          </a:p>
          <a:p>
            <a:pPr marL="719138" lvl="1" indent="-261938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/>
              <a:t>Yahoo</a:t>
            </a:r>
          </a:p>
          <a:p>
            <a:pPr marL="719138" lvl="1" indent="-261938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/>
              <a:t>stb.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hu-HU" sz="2400" dirty="0"/>
              <a:t>Számítógépre telepítet</a:t>
            </a:r>
          </a:p>
          <a:p>
            <a:pPr marL="719138" lvl="1" indent="-261938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/>
              <a:t>Outlook Express</a:t>
            </a:r>
          </a:p>
          <a:p>
            <a:pPr marL="719138" lvl="1" indent="-261938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err="1"/>
              <a:t>Mozilla</a:t>
            </a:r>
            <a:r>
              <a:rPr lang="hu-HU" sz="2400" dirty="0"/>
              <a:t> </a:t>
            </a:r>
            <a:r>
              <a:rPr lang="hu-HU" sz="2400" dirty="0" err="1"/>
              <a:t>Thunderbird</a:t>
            </a:r>
            <a:endParaRPr lang="hu-HU" sz="2400" dirty="0"/>
          </a:p>
          <a:p>
            <a:pPr marL="719138" lvl="1" indent="-261938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/>
              <a:t>stb.</a:t>
            </a:r>
          </a:p>
          <a:p>
            <a:pPr marL="719138" lvl="1" indent="-261938">
              <a:spcAft>
                <a:spcPts val="600"/>
              </a:spcAft>
              <a:buFont typeface="Arial" pitchFamily="34" charset="0"/>
              <a:buChar char="•"/>
            </a:pPr>
            <a:endParaRPr lang="hu-HU" sz="2400" dirty="0"/>
          </a:p>
          <a:p>
            <a:endParaRPr lang="hu-HU" sz="2400" dirty="0"/>
          </a:p>
        </p:txBody>
      </p:sp>
      <p:pic>
        <p:nvPicPr>
          <p:cNvPr id="11" name="Kép 10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000" y="5090239"/>
            <a:ext cx="2520000" cy="1767761"/>
          </a:xfrm>
          <a:prstGeom prst="rect">
            <a:avLst/>
          </a:prstGeom>
        </p:spPr>
      </p:pic>
      <p:pic>
        <p:nvPicPr>
          <p:cNvPr id="9" name="Kép 8" descr="citromai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56717">
            <a:off x="4334004" y="1817967"/>
            <a:ext cx="1440000" cy="1078610"/>
          </a:xfrm>
          <a:prstGeom prst="rect">
            <a:avLst/>
          </a:prstGeom>
        </p:spPr>
      </p:pic>
      <p:pic>
        <p:nvPicPr>
          <p:cNvPr id="10" name="Kép 9" descr="freemai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94952">
            <a:off x="7099597" y="1654502"/>
            <a:ext cx="1440000" cy="1078610"/>
          </a:xfrm>
          <a:prstGeom prst="rect">
            <a:avLst/>
          </a:prstGeom>
        </p:spPr>
      </p:pic>
      <p:pic>
        <p:nvPicPr>
          <p:cNvPr id="12" name="Kép 11" descr="gmai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14252">
            <a:off x="7088571" y="3652028"/>
            <a:ext cx="1440000" cy="1040964"/>
          </a:xfrm>
          <a:prstGeom prst="rect">
            <a:avLst/>
          </a:prstGeom>
        </p:spPr>
      </p:pic>
      <p:pic>
        <p:nvPicPr>
          <p:cNvPr id="13" name="Kép 12" descr="yaho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97172">
            <a:off x="5173201" y="3260737"/>
            <a:ext cx="1440000" cy="806400"/>
          </a:xfrm>
          <a:prstGeom prst="rect">
            <a:avLst/>
          </a:prstGeom>
        </p:spPr>
      </p:pic>
      <p:pic>
        <p:nvPicPr>
          <p:cNvPr id="15" name="Kép 14" descr="outloo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14718">
            <a:off x="5452119" y="4926388"/>
            <a:ext cx="1440000" cy="720000"/>
          </a:xfrm>
          <a:prstGeom prst="rect">
            <a:avLst/>
          </a:prstGeom>
        </p:spPr>
      </p:pic>
      <p:pic>
        <p:nvPicPr>
          <p:cNvPr id="17" name="Kép 16" descr="mozzilla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7149" y="528638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47860" cy="926976"/>
          </a:xfrm>
        </p:spPr>
        <p:txBody>
          <a:bodyPr/>
          <a:lstStyle/>
          <a:p>
            <a:r>
              <a:rPr lang="hu-HU" sz="3200" dirty="0"/>
              <a:t>Számítógépre telepített </a:t>
            </a:r>
            <a:br>
              <a:rPr lang="hu-HU" sz="3200" dirty="0"/>
            </a:br>
            <a:r>
              <a:rPr lang="hu-HU" sz="3200" dirty="0"/>
              <a:t>Levelező programok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57158" y="1571612"/>
            <a:ext cx="58579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hu-HU" sz="2400" dirty="0"/>
              <a:t>Előnyök:</a:t>
            </a:r>
          </a:p>
          <a:p>
            <a:pPr marL="719138" lvl="1" indent="-269875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/>
              <a:t>saját számítógépen tároljuk a leveleket</a:t>
            </a:r>
          </a:p>
          <a:p>
            <a:pPr marL="719138" lvl="1" indent="-269875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/>
              <a:t>Internet kapcsolat nélkül is használható </a:t>
            </a:r>
          </a:p>
        </p:txBody>
      </p:sp>
      <p:pic>
        <p:nvPicPr>
          <p:cNvPr id="11" name="Kép 10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000" y="5090239"/>
            <a:ext cx="2520000" cy="176776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57158" y="3126943"/>
            <a:ext cx="615645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46088">
              <a:spcAft>
                <a:spcPts val="600"/>
              </a:spcAft>
            </a:pPr>
            <a:r>
              <a:rPr lang="hu-HU" sz="2400" dirty="0"/>
              <a:t>Hátrányok:</a:t>
            </a:r>
          </a:p>
          <a:p>
            <a:pPr marL="719138" lvl="1" indent="-269875" defTabSz="446088">
              <a:spcAft>
                <a:spcPts val="600"/>
              </a:spcAft>
              <a:buFont typeface="Arial" pitchFamily="34" charset="0"/>
              <a:buChar char="•"/>
              <a:tabLst>
                <a:tab pos="719138" algn="l"/>
              </a:tabLst>
            </a:pPr>
            <a:r>
              <a:rPr lang="hu-HU" sz="2400" dirty="0"/>
              <a:t>csak saját számítógépünkön lehet elérni</a:t>
            </a:r>
          </a:p>
        </p:txBody>
      </p:sp>
      <p:pic>
        <p:nvPicPr>
          <p:cNvPr id="7" name="Kép 6" descr="email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82081">
            <a:off x="2945849" y="4630030"/>
            <a:ext cx="3128986" cy="177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47860" cy="926976"/>
          </a:xfrm>
        </p:spPr>
        <p:txBody>
          <a:bodyPr/>
          <a:lstStyle/>
          <a:p>
            <a:r>
              <a:rPr lang="hu-HU" sz="3200" dirty="0"/>
              <a:t>Web-es felületű </a:t>
            </a:r>
            <a:br>
              <a:rPr lang="hu-HU" sz="3200" dirty="0"/>
            </a:br>
            <a:r>
              <a:rPr lang="hu-HU" sz="3200" dirty="0"/>
              <a:t>Levelező programok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57158" y="1857365"/>
            <a:ext cx="54304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hu-HU" sz="2400" dirty="0"/>
              <a:t>Használatukhoz regisztráció szükséges.</a:t>
            </a:r>
          </a:p>
          <a:p>
            <a:pPr marL="457200" indent="-457200">
              <a:spcAft>
                <a:spcPts val="600"/>
              </a:spcAft>
            </a:pPr>
            <a:r>
              <a:rPr lang="hu-HU" sz="2400" dirty="0"/>
              <a:t>Előnyök:</a:t>
            </a:r>
          </a:p>
          <a:p>
            <a:pPr marL="719138" lvl="1" indent="-269875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/>
              <a:t>a levelek bárhonnan elolvashatók</a:t>
            </a:r>
          </a:p>
          <a:p>
            <a:pPr marL="719138" lvl="1" indent="-269875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/>
              <a:t>az üzembe helyezéséhez nincs szükség semmiféle beállításra </a:t>
            </a:r>
          </a:p>
        </p:txBody>
      </p:sp>
      <p:pic>
        <p:nvPicPr>
          <p:cNvPr id="11" name="Kép 10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000" y="5090239"/>
            <a:ext cx="2520000" cy="176776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57158" y="4104134"/>
            <a:ext cx="564360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46088">
              <a:spcAft>
                <a:spcPts val="600"/>
              </a:spcAft>
            </a:pPr>
            <a:r>
              <a:rPr lang="hu-HU" sz="2400" dirty="0"/>
              <a:t>Hátrányok:</a:t>
            </a:r>
          </a:p>
          <a:p>
            <a:pPr marL="719138" lvl="1" indent="-269875" defTabSz="446088">
              <a:spcAft>
                <a:spcPts val="600"/>
              </a:spcAft>
              <a:buFont typeface="Arial" pitchFamily="34" charset="0"/>
              <a:buChar char="•"/>
              <a:tabLst>
                <a:tab pos="719138" algn="l"/>
              </a:tabLst>
            </a:pPr>
            <a:r>
              <a:rPr lang="hu-HU" sz="2400" dirty="0"/>
              <a:t>korlátozott postafiókméret</a:t>
            </a:r>
          </a:p>
          <a:p>
            <a:pPr marL="719138" lvl="1" indent="-269875" defTabSz="446088">
              <a:spcAft>
                <a:spcPts val="600"/>
              </a:spcAft>
              <a:buFont typeface="Arial" pitchFamily="34" charset="0"/>
              <a:buChar char="•"/>
              <a:tabLst>
                <a:tab pos="719138" algn="l"/>
              </a:tabLst>
            </a:pPr>
            <a:r>
              <a:rPr lang="hu-HU" sz="2400" dirty="0"/>
              <a:t>a csatolmányokat kissé bonyolultabban kezeli</a:t>
            </a:r>
          </a:p>
        </p:txBody>
      </p:sp>
      <p:pic>
        <p:nvPicPr>
          <p:cNvPr id="7" name="Kép 6" descr="email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4107">
            <a:off x="5775930" y="2699797"/>
            <a:ext cx="2943220" cy="164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704</Words>
  <Application>Microsoft Office PowerPoint</Application>
  <PresentationFormat>Diavetítés a képernyőre (4:3 oldalarány)</PresentationFormat>
  <Paragraphs>148</Paragraphs>
  <Slides>24</Slides>
  <Notes>24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Office-téma</vt:lpstr>
      <vt:lpstr>"Digitális világ –  ifjaktól az örök ifjakig„  2. rész</vt:lpstr>
      <vt:lpstr>A tanfolyam tematikája</vt:lpstr>
      <vt:lpstr>A tanfolyam tematikája</vt:lpstr>
      <vt:lpstr>Digitális kapcsolattartás</vt:lpstr>
      <vt:lpstr>E-mail</vt:lpstr>
      <vt:lpstr>Az E-mail útja</vt:lpstr>
      <vt:lpstr>Levelező programok</vt:lpstr>
      <vt:lpstr>Számítógépre telepített  Levelező programok</vt:lpstr>
      <vt:lpstr>Web-es felületű  Levelező programok</vt:lpstr>
      <vt:lpstr>Postafiók létrehozása</vt:lpstr>
      <vt:lpstr>Postafiók létrehozása</vt:lpstr>
      <vt:lpstr>Postafiók létrehozása</vt:lpstr>
      <vt:lpstr>Az e-mail cím felépítése</vt:lpstr>
      <vt:lpstr>A levelezőrendszer szolgáltatásai</vt:lpstr>
      <vt:lpstr>A levelezőrendszer  további szolgáltatásai</vt:lpstr>
      <vt:lpstr>levélírás</vt:lpstr>
      <vt:lpstr>Válasz, továbbítás</vt:lpstr>
      <vt:lpstr>csatolmányok</vt:lpstr>
      <vt:lpstr>Levél fogadása</vt:lpstr>
      <vt:lpstr>Levelezési listák</vt:lpstr>
      <vt:lpstr>Levelezési listák jellemzői</vt:lpstr>
      <vt:lpstr>Közösségi oldalak</vt:lpstr>
      <vt:lpstr>Közösségi oldalak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Fujitsu LifeBook</cp:lastModifiedBy>
  <cp:revision>130</cp:revision>
  <dcterms:created xsi:type="dcterms:W3CDTF">2014-03-03T11:13:53Z</dcterms:created>
  <dcterms:modified xsi:type="dcterms:W3CDTF">2019-09-04T11:47:51Z</dcterms:modified>
</cp:coreProperties>
</file>